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1" d="100"/>
          <a:sy n="81" d="100"/>
        </p:scale>
        <p:origin x="120"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529A6-DF82-4F7C-8FDC-DB6415FB84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039BE5B-08C4-4B06-8973-8E04B3A04D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DF5F054-E042-4A1F-AF7C-97C31DE00B0D}"/>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5" name="Footer Placeholder 4">
            <a:extLst>
              <a:ext uri="{FF2B5EF4-FFF2-40B4-BE49-F238E27FC236}">
                <a16:creationId xmlns:a16="http://schemas.microsoft.com/office/drawing/2014/main" id="{691E84E3-2238-4156-BF73-0A668B1EF6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A07889-8BC4-40D1-9737-91FC296EF6F7}"/>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344980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3B22B-C451-47A9-A52E-AA15A4D05D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6FEE96-A8CC-4F12-A252-0E56B47A47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350E8D-E0DA-4E09-A1E9-12095CCD2A73}"/>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5" name="Footer Placeholder 4">
            <a:extLst>
              <a:ext uri="{FF2B5EF4-FFF2-40B4-BE49-F238E27FC236}">
                <a16:creationId xmlns:a16="http://schemas.microsoft.com/office/drawing/2014/main" id="{2558B26B-D465-4AA1-AA91-0EABEA3403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08D607-A15B-423D-94E5-7FC22BD31F73}"/>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3831208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F7467A-AA14-4CBD-92E4-D2D1576954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C1881E-79D0-4CF9-A418-CE31D04F87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0F6931-7034-474E-9DCB-8DB1353C409C}"/>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5" name="Footer Placeholder 4">
            <a:extLst>
              <a:ext uri="{FF2B5EF4-FFF2-40B4-BE49-F238E27FC236}">
                <a16:creationId xmlns:a16="http://schemas.microsoft.com/office/drawing/2014/main" id="{A51DD293-7F35-4E71-B78C-7F57809FF1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949E8-DDD7-4B6E-B7AC-C35B8CC0E485}"/>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273634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BBDF7-C406-4939-AF90-5A0432300B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C13434-EB54-4EF1-BB9C-92DD01B4D1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DBFA33-FDEA-40F6-AFD4-098437BAC35F}"/>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5" name="Footer Placeholder 4">
            <a:extLst>
              <a:ext uri="{FF2B5EF4-FFF2-40B4-BE49-F238E27FC236}">
                <a16:creationId xmlns:a16="http://schemas.microsoft.com/office/drawing/2014/main" id="{437AC437-7208-4B95-B729-F6286A27A8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E23F87-C3A2-4A0E-921C-7FC60BFF4447}"/>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282562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27FCD-8C9A-4324-A37B-FCED3A8A1F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C2BAC2-DA92-4CC4-8CD3-4F416C42E3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827AA73-9270-43D2-8E8E-10F9F5D606CC}"/>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5" name="Footer Placeholder 4">
            <a:extLst>
              <a:ext uri="{FF2B5EF4-FFF2-40B4-BE49-F238E27FC236}">
                <a16:creationId xmlns:a16="http://schemas.microsoft.com/office/drawing/2014/main" id="{3323DA58-FC55-4CAA-A975-7655FB0D1B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BF0508-B296-4EBF-9EC0-36386E1B641C}"/>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4183534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91F46-37A0-48E6-AD31-B951ABB02A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AE26FB-7B99-4D0E-B99B-7DC4D970CB9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3EEC947-3042-419E-9A61-924ED46B3C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586F87-4A3D-4337-86CE-DB67F7A3C030}"/>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6" name="Footer Placeholder 5">
            <a:extLst>
              <a:ext uri="{FF2B5EF4-FFF2-40B4-BE49-F238E27FC236}">
                <a16:creationId xmlns:a16="http://schemas.microsoft.com/office/drawing/2014/main" id="{7C7653FF-F823-4B2A-970B-A4EFA26553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3896C9-90CF-43B8-A2D6-F396C4ED4D1B}"/>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3566932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4DE9-12F3-43E1-AB3B-58920AD9C14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51CF8B-FD73-473B-A647-65BCEA5B22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DF586F-B2F3-463C-82F0-AFF9398847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41EC40-4356-4E19-A229-A2E9147642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F54A1B-4EBF-4DBF-826B-1858D89E4B9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54D2D1-98A8-4162-AD3F-F096006E0309}"/>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8" name="Footer Placeholder 7">
            <a:extLst>
              <a:ext uri="{FF2B5EF4-FFF2-40B4-BE49-F238E27FC236}">
                <a16:creationId xmlns:a16="http://schemas.microsoft.com/office/drawing/2014/main" id="{39A3B10D-C899-4021-8646-CDD8B2AC3BF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4D606BC-6FCB-4E92-AA15-557B50575BF8}"/>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2447267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700A-049B-4A46-BBD7-D709702A5A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5C91EE0-DF20-4F70-83C0-D8070FB98E21}"/>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4" name="Footer Placeholder 3">
            <a:extLst>
              <a:ext uri="{FF2B5EF4-FFF2-40B4-BE49-F238E27FC236}">
                <a16:creationId xmlns:a16="http://schemas.microsoft.com/office/drawing/2014/main" id="{305314F5-82B7-4E2D-91C4-E5B070EA7D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90D32E-64B9-4657-9815-FD68607B4416}"/>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109237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C6927C-C02D-49D9-86A1-640935D32894}"/>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3" name="Footer Placeholder 2">
            <a:extLst>
              <a:ext uri="{FF2B5EF4-FFF2-40B4-BE49-F238E27FC236}">
                <a16:creationId xmlns:a16="http://schemas.microsoft.com/office/drawing/2014/main" id="{48AFD584-C458-4029-AB13-3E981D8334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DA96DE-2F7E-4793-9EA3-203884D87365}"/>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3505514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31CEA-EBCE-478D-A340-7FF2DDD54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10408D8-3222-4739-872E-D9950B25D9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C2D092-23E1-40FB-985F-4B524C6EAA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CF8AD0-9182-48D8-8CC0-BA3A751FCBA1}"/>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6" name="Footer Placeholder 5">
            <a:extLst>
              <a:ext uri="{FF2B5EF4-FFF2-40B4-BE49-F238E27FC236}">
                <a16:creationId xmlns:a16="http://schemas.microsoft.com/office/drawing/2014/main" id="{248E0BBE-2A45-49BD-8029-7727505318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2A3744-B37F-4E65-8108-72975F0C7D8F}"/>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45620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5628A-05A3-41C8-AE40-60118A826F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9F17A21-25BB-4FFC-96F0-C1C5ECB85C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1DB7B5-46BE-4115-A436-A1A4C844C0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35620D6-CE6E-44CC-9594-C81380EC74A2}"/>
              </a:ext>
            </a:extLst>
          </p:cNvPr>
          <p:cNvSpPr>
            <a:spLocks noGrp="1"/>
          </p:cNvSpPr>
          <p:nvPr>
            <p:ph type="dt" sz="half" idx="10"/>
          </p:nvPr>
        </p:nvSpPr>
        <p:spPr/>
        <p:txBody>
          <a:bodyPr/>
          <a:lstStyle/>
          <a:p>
            <a:fld id="{08C0F5D3-4335-4841-AC36-71FF0B5462F2}" type="datetimeFigureOut">
              <a:rPr lang="en-GB" smtClean="0"/>
              <a:t>19/09/2018</a:t>
            </a:fld>
            <a:endParaRPr lang="en-GB"/>
          </a:p>
        </p:txBody>
      </p:sp>
      <p:sp>
        <p:nvSpPr>
          <p:cNvPr id="6" name="Footer Placeholder 5">
            <a:extLst>
              <a:ext uri="{FF2B5EF4-FFF2-40B4-BE49-F238E27FC236}">
                <a16:creationId xmlns:a16="http://schemas.microsoft.com/office/drawing/2014/main" id="{D00ECF75-988B-4E48-A7D2-7E34F79157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F842DF-03F0-4702-921E-17EF7AC7114A}"/>
              </a:ext>
            </a:extLst>
          </p:cNvPr>
          <p:cNvSpPr>
            <a:spLocks noGrp="1"/>
          </p:cNvSpPr>
          <p:nvPr>
            <p:ph type="sldNum" sz="quarter" idx="12"/>
          </p:nvPr>
        </p:nvSpPr>
        <p:spPr/>
        <p:txBody>
          <a:bodyPr/>
          <a:lstStyle/>
          <a:p>
            <a:fld id="{958BEBD6-33F0-4F4C-B9B9-74229CA3DB96}" type="slidenum">
              <a:rPr lang="en-GB" smtClean="0"/>
              <a:t>‹#›</a:t>
            </a:fld>
            <a:endParaRPr lang="en-GB"/>
          </a:p>
        </p:txBody>
      </p:sp>
    </p:spTree>
    <p:extLst>
      <p:ext uri="{BB962C8B-B14F-4D97-AF65-F5344CB8AC3E}">
        <p14:creationId xmlns:p14="http://schemas.microsoft.com/office/powerpoint/2010/main" val="196679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4E6C46-75AB-468B-B49C-08C5E3FE7A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6E54E0-768D-418C-BA47-89E26900BF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227041-55D2-48B1-AA44-B0FABD82F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C0F5D3-4335-4841-AC36-71FF0B5462F2}" type="datetimeFigureOut">
              <a:rPr lang="en-GB" smtClean="0"/>
              <a:t>19/09/2018</a:t>
            </a:fld>
            <a:endParaRPr lang="en-GB"/>
          </a:p>
        </p:txBody>
      </p:sp>
      <p:sp>
        <p:nvSpPr>
          <p:cNvPr id="5" name="Footer Placeholder 4">
            <a:extLst>
              <a:ext uri="{FF2B5EF4-FFF2-40B4-BE49-F238E27FC236}">
                <a16:creationId xmlns:a16="http://schemas.microsoft.com/office/drawing/2014/main" id="{AF2E6044-040D-4E3C-AD50-AA86E017E7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3A74272-AA1F-4813-8318-58606CBAB9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BEBD6-33F0-4F4C-B9B9-74229CA3DB96}" type="slidenum">
              <a:rPr lang="en-GB" smtClean="0"/>
              <a:t>‹#›</a:t>
            </a:fld>
            <a:endParaRPr lang="en-GB"/>
          </a:p>
        </p:txBody>
      </p:sp>
    </p:spTree>
    <p:extLst>
      <p:ext uri="{BB962C8B-B14F-4D97-AF65-F5344CB8AC3E}">
        <p14:creationId xmlns:p14="http://schemas.microsoft.com/office/powerpoint/2010/main" val="3811960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12048-AE12-4BCF-99BC-528C853B1700}"/>
              </a:ext>
            </a:extLst>
          </p:cNvPr>
          <p:cNvSpPr>
            <a:spLocks noGrp="1"/>
          </p:cNvSpPr>
          <p:nvPr>
            <p:ph type="ctrTitle"/>
          </p:nvPr>
        </p:nvSpPr>
        <p:spPr/>
        <p:txBody>
          <a:bodyPr/>
          <a:lstStyle/>
          <a:p>
            <a:r>
              <a:rPr lang="en-GB" dirty="0"/>
              <a:t>Public Benefit and Religion </a:t>
            </a:r>
          </a:p>
        </p:txBody>
      </p:sp>
      <p:sp>
        <p:nvSpPr>
          <p:cNvPr id="3" name="Subtitle 2">
            <a:extLst>
              <a:ext uri="{FF2B5EF4-FFF2-40B4-BE49-F238E27FC236}">
                <a16:creationId xmlns:a16="http://schemas.microsoft.com/office/drawing/2014/main" id="{F67BC6FD-D59B-4E93-B5A9-8E5F8395F2A7}"/>
              </a:ext>
            </a:extLst>
          </p:cNvPr>
          <p:cNvSpPr>
            <a:spLocks noGrp="1"/>
          </p:cNvSpPr>
          <p:nvPr>
            <p:ph type="subTitle" idx="1"/>
          </p:nvPr>
        </p:nvSpPr>
        <p:spPr/>
        <p:txBody>
          <a:bodyPr>
            <a:normAutofit/>
          </a:bodyPr>
          <a:lstStyle/>
          <a:p>
            <a:r>
              <a:rPr lang="en-GB" sz="4800" dirty="0"/>
              <a:t>Hubert Picarda QC </a:t>
            </a:r>
          </a:p>
          <a:p>
            <a:r>
              <a:rPr lang="en-GB" sz="1800" dirty="0"/>
              <a:t>hubert@hpicarda.com</a:t>
            </a:r>
          </a:p>
        </p:txBody>
      </p:sp>
    </p:spTree>
    <p:extLst>
      <p:ext uri="{BB962C8B-B14F-4D97-AF65-F5344CB8AC3E}">
        <p14:creationId xmlns:p14="http://schemas.microsoft.com/office/powerpoint/2010/main" val="246045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2AF6A-C871-49B9-BD11-4C2CD4707D6D}"/>
              </a:ext>
            </a:extLst>
          </p:cNvPr>
          <p:cNvSpPr>
            <a:spLocks noGrp="1"/>
          </p:cNvSpPr>
          <p:nvPr>
            <p:ph type="title"/>
          </p:nvPr>
        </p:nvSpPr>
        <p:spPr/>
        <p:txBody>
          <a:bodyPr/>
          <a:lstStyle/>
          <a:p>
            <a:pPr algn="ctr"/>
            <a:r>
              <a:rPr lang="en-GB" dirty="0"/>
              <a:t>The Human Dignity Trust case (contd.)</a:t>
            </a:r>
          </a:p>
        </p:txBody>
      </p:sp>
      <p:sp>
        <p:nvSpPr>
          <p:cNvPr id="3" name="Content Placeholder 2">
            <a:extLst>
              <a:ext uri="{FF2B5EF4-FFF2-40B4-BE49-F238E27FC236}">
                <a16:creationId xmlns:a16="http://schemas.microsoft.com/office/drawing/2014/main" id="{80611CE1-5B99-45B9-A6A4-688222C18F34}"/>
              </a:ext>
            </a:extLst>
          </p:cNvPr>
          <p:cNvSpPr>
            <a:spLocks noGrp="1"/>
          </p:cNvSpPr>
          <p:nvPr>
            <p:ph idx="1"/>
          </p:nvPr>
        </p:nvSpPr>
        <p:spPr>
          <a:xfrm>
            <a:off x="838200" y="1825625"/>
            <a:ext cx="10623698" cy="4667250"/>
          </a:xfrm>
        </p:spPr>
        <p:txBody>
          <a:bodyPr>
            <a:normAutofit fontScale="25000" lnSpcReduction="20000"/>
          </a:bodyPr>
          <a:lstStyle/>
          <a:p>
            <a:endParaRPr lang="en-GB" dirty="0"/>
          </a:p>
          <a:p>
            <a:r>
              <a:rPr lang="en-GB" b="1" dirty="0"/>
              <a:t> </a:t>
            </a:r>
            <a:r>
              <a:rPr lang="en-GB" sz="8000" dirty="0"/>
              <a:t> </a:t>
            </a:r>
          </a:p>
          <a:p>
            <a:r>
              <a:rPr lang="en-GB" sz="9600" b="1" dirty="0"/>
              <a:t>Charity promoted sound administration of the law</a:t>
            </a:r>
            <a:r>
              <a:rPr lang="en-GB" sz="9600" dirty="0"/>
              <a:t>: issue 5  pp. 15-18 paras 55­60 (submissions) 61 62 (evidence) 63-67 (conclusions particular type of constitutional and ‘strategic’ litigation distinguishable from activities found objectionable in </a:t>
            </a:r>
            <a:r>
              <a:rPr lang="en-GB" sz="9600" i="1" dirty="0"/>
              <a:t>McGovern </a:t>
            </a:r>
            <a:r>
              <a:rPr lang="en-GB" sz="9600" dirty="0"/>
              <a:t>para 65) </a:t>
            </a:r>
          </a:p>
          <a:p>
            <a:pPr marL="0" indent="0">
              <a:buNone/>
            </a:pPr>
            <a:r>
              <a:rPr lang="en-GB" sz="9600" dirty="0"/>
              <a:t>	</a:t>
            </a:r>
          </a:p>
          <a:p>
            <a:r>
              <a:rPr lang="en-GB" sz="9600" b="1" dirty="0"/>
              <a:t>What was test for carrying out purposes that are carried out outside UK</a:t>
            </a:r>
            <a:r>
              <a:rPr lang="en-GB" sz="9600" dirty="0"/>
              <a:t>: issue 6 , pp 18-21 paras 80-88 (submissions on benefit to UK  community) paras  89-9 (citing authorities&amp; evidence) </a:t>
            </a:r>
          </a:p>
          <a:p>
            <a:pPr marL="0" indent="0">
              <a:buNone/>
            </a:pPr>
            <a:r>
              <a:rPr lang="en-GB" sz="9600" dirty="0"/>
              <a:t> </a:t>
            </a:r>
          </a:p>
          <a:p>
            <a:r>
              <a:rPr lang="en-GB" sz="9600" b="1" dirty="0"/>
              <a:t>Support and conduct of litigation beneficial</a:t>
            </a:r>
            <a:r>
              <a:rPr lang="en-GB" sz="9600" dirty="0"/>
              <a:t>: paras 109-112  </a:t>
            </a:r>
          </a:p>
          <a:p>
            <a:pPr marL="0" indent="0">
              <a:buNone/>
            </a:pPr>
            <a:r>
              <a:rPr lang="en-GB" sz="9600" dirty="0"/>
              <a:t> </a:t>
            </a:r>
          </a:p>
          <a:p>
            <a:r>
              <a:rPr lang="en-GB" sz="9600" b="1" dirty="0"/>
              <a:t>Charity not a campaigning charity</a:t>
            </a:r>
            <a:r>
              <a:rPr lang="en-GB" sz="9600" dirty="0"/>
              <a:t>; para 88 </a:t>
            </a:r>
          </a:p>
          <a:p>
            <a:endParaRPr lang="en-GB" sz="8000" dirty="0"/>
          </a:p>
          <a:p>
            <a:pPr marL="0" indent="0">
              <a:buNone/>
            </a:pPr>
            <a:r>
              <a:rPr lang="en-GB" sz="8000" b="1" dirty="0"/>
              <a:t> </a:t>
            </a:r>
            <a:endParaRPr lang="en-GB" sz="8000" dirty="0"/>
          </a:p>
          <a:p>
            <a:endParaRPr lang="en-GB" dirty="0"/>
          </a:p>
        </p:txBody>
      </p:sp>
    </p:spTree>
    <p:extLst>
      <p:ext uri="{BB962C8B-B14F-4D97-AF65-F5344CB8AC3E}">
        <p14:creationId xmlns:p14="http://schemas.microsoft.com/office/powerpoint/2010/main" val="993506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CB09C-19F9-41B0-8318-C8BA86CBD2ED}"/>
              </a:ext>
            </a:extLst>
          </p:cNvPr>
          <p:cNvSpPr>
            <a:spLocks noGrp="1"/>
          </p:cNvSpPr>
          <p:nvPr>
            <p:ph type="title"/>
          </p:nvPr>
        </p:nvSpPr>
        <p:spPr/>
        <p:txBody>
          <a:bodyPr>
            <a:normAutofit fontScale="90000"/>
          </a:bodyPr>
          <a:lstStyle/>
          <a:p>
            <a:pPr algn="ctr"/>
            <a:r>
              <a:rPr lang="en-GB" b="1" dirty="0"/>
              <a:t> </a:t>
            </a:r>
            <a:br>
              <a:rPr lang="en-GB" b="1" dirty="0"/>
            </a:br>
            <a:r>
              <a:rPr lang="en-GB" sz="4000" b="1" dirty="0"/>
              <a:t>Charity’s purposes not political because not changing the law: para 99 </a:t>
            </a:r>
            <a:br>
              <a:rPr lang="en-GB" sz="4000" dirty="0"/>
            </a:br>
            <a:endParaRPr lang="en-GB" sz="4000" dirty="0"/>
          </a:p>
        </p:txBody>
      </p:sp>
      <p:sp>
        <p:nvSpPr>
          <p:cNvPr id="3" name="Content Placeholder 2">
            <a:extLst>
              <a:ext uri="{FF2B5EF4-FFF2-40B4-BE49-F238E27FC236}">
                <a16:creationId xmlns:a16="http://schemas.microsoft.com/office/drawing/2014/main" id="{4A215DD1-9351-44AB-8442-7E5BDE921DA3}"/>
              </a:ext>
            </a:extLst>
          </p:cNvPr>
          <p:cNvSpPr>
            <a:spLocks noGrp="1"/>
          </p:cNvSpPr>
          <p:nvPr>
            <p:ph idx="1"/>
          </p:nvPr>
        </p:nvSpPr>
        <p:spPr/>
        <p:txBody>
          <a:bodyPr>
            <a:normAutofit fontScale="25000" lnSpcReduction="20000"/>
          </a:bodyPr>
          <a:lstStyle/>
          <a:p>
            <a:endParaRPr lang="en-GB" sz="9600" dirty="0"/>
          </a:p>
          <a:p>
            <a:r>
              <a:rPr lang="en-GB" sz="9600" dirty="0"/>
              <a:t>Charity was seeking to uphold the law on which transatlantic authority cited but whose precedent value was not supplemented: para 86 </a:t>
            </a:r>
          </a:p>
          <a:p>
            <a:pPr marL="0" indent="0">
              <a:buNone/>
            </a:pPr>
            <a:r>
              <a:rPr lang="en-GB" sz="9600" dirty="0"/>
              <a:t> </a:t>
            </a:r>
          </a:p>
          <a:p>
            <a:r>
              <a:rPr lang="en-GB" sz="9600" dirty="0"/>
              <a:t>Charity was going through a process of constitutional interpretation to determine whether the domestic law was still valid in the light of the conflict with higher human rights norms: benefit to the community in seeking such interpretation: would man in the street agree?   </a:t>
            </a:r>
          </a:p>
          <a:p>
            <a:pPr marL="0" indent="0">
              <a:buNone/>
            </a:pPr>
            <a:r>
              <a:rPr lang="en-GB" sz="9600" dirty="0"/>
              <a:t> </a:t>
            </a:r>
          </a:p>
          <a:p>
            <a:r>
              <a:rPr lang="en-GB" sz="9600" dirty="0"/>
              <a:t>Normally courts disapprove of charities going to law: so does Joe Public </a:t>
            </a:r>
          </a:p>
          <a:p>
            <a:pPr marL="0" indent="0">
              <a:buNone/>
            </a:pPr>
            <a:r>
              <a:rPr lang="en-GB" sz="9600" dirty="0"/>
              <a:t> </a:t>
            </a:r>
          </a:p>
          <a:p>
            <a:pPr marL="0" indent="0">
              <a:buNone/>
            </a:pPr>
            <a:r>
              <a:rPr lang="en-GB" b="1" dirty="0"/>
              <a:t> </a:t>
            </a:r>
            <a:endParaRPr lang="en-GB" dirty="0"/>
          </a:p>
          <a:p>
            <a:endParaRPr lang="en-GB" dirty="0"/>
          </a:p>
        </p:txBody>
      </p:sp>
    </p:spTree>
    <p:extLst>
      <p:ext uri="{BB962C8B-B14F-4D97-AF65-F5344CB8AC3E}">
        <p14:creationId xmlns:p14="http://schemas.microsoft.com/office/powerpoint/2010/main" val="983899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A8EF9-70F3-427A-A0B0-C31D1EFD74C0}"/>
              </a:ext>
            </a:extLst>
          </p:cNvPr>
          <p:cNvSpPr>
            <a:spLocks noGrp="1"/>
          </p:cNvSpPr>
          <p:nvPr>
            <p:ph type="title"/>
          </p:nvPr>
        </p:nvSpPr>
        <p:spPr/>
        <p:txBody>
          <a:bodyPr/>
          <a:lstStyle/>
          <a:p>
            <a:pPr algn="ctr"/>
            <a:r>
              <a:rPr lang="en-GB" dirty="0"/>
              <a:t>Charity’s purposes not political because not changing the law: contd. </a:t>
            </a:r>
          </a:p>
        </p:txBody>
      </p:sp>
      <p:sp>
        <p:nvSpPr>
          <p:cNvPr id="3" name="Content Placeholder 2">
            <a:extLst>
              <a:ext uri="{FF2B5EF4-FFF2-40B4-BE49-F238E27FC236}">
                <a16:creationId xmlns:a16="http://schemas.microsoft.com/office/drawing/2014/main" id="{89B9B5C3-5222-492B-9DDA-EB4E83A8420A}"/>
              </a:ext>
            </a:extLst>
          </p:cNvPr>
          <p:cNvSpPr>
            <a:spLocks noGrp="1"/>
          </p:cNvSpPr>
          <p:nvPr>
            <p:ph idx="1"/>
          </p:nvPr>
        </p:nvSpPr>
        <p:spPr/>
        <p:txBody>
          <a:bodyPr/>
          <a:lstStyle/>
          <a:p>
            <a:r>
              <a:rPr lang="en-GB" dirty="0"/>
              <a:t>What </a:t>
            </a:r>
            <a:r>
              <a:rPr lang="en-GB" u="sng" dirty="0"/>
              <a:t>imperative</a:t>
            </a:r>
            <a:r>
              <a:rPr lang="en-GB" dirty="0"/>
              <a:t> was there here? Why beneficial and not inappropriate and/or unseemly especially over issues where compassion not stirred ? </a:t>
            </a:r>
          </a:p>
          <a:p>
            <a:pPr marL="0" indent="0">
              <a:buNone/>
            </a:pPr>
            <a:r>
              <a:rPr lang="en-GB" dirty="0"/>
              <a:t> </a:t>
            </a:r>
          </a:p>
          <a:p>
            <a:r>
              <a:rPr lang="en-GB" dirty="0"/>
              <a:t>Were there any elements that amounted to attempting to sway UK public opinion, some of which evidences coolness, resistance or opposition to human rights industry and its proactive arguments at taxpayers expense?</a:t>
            </a:r>
          </a:p>
          <a:p>
            <a:pPr marL="0" indent="0">
              <a:buNone/>
            </a:pPr>
            <a:r>
              <a:rPr lang="en-GB" b="1" dirty="0"/>
              <a:t> </a:t>
            </a:r>
            <a:endParaRPr lang="en-GB" dirty="0"/>
          </a:p>
          <a:p>
            <a:endParaRPr lang="en-GB" dirty="0"/>
          </a:p>
        </p:txBody>
      </p:sp>
    </p:spTree>
    <p:extLst>
      <p:ext uri="{BB962C8B-B14F-4D97-AF65-F5344CB8AC3E}">
        <p14:creationId xmlns:p14="http://schemas.microsoft.com/office/powerpoint/2010/main" val="2220623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A8DAB-7484-44E9-A26C-60814FFFDABE}"/>
              </a:ext>
            </a:extLst>
          </p:cNvPr>
          <p:cNvSpPr>
            <a:spLocks noGrp="1"/>
          </p:cNvSpPr>
          <p:nvPr>
            <p:ph type="title"/>
          </p:nvPr>
        </p:nvSpPr>
        <p:spPr/>
        <p:txBody>
          <a:bodyPr>
            <a:normAutofit fontScale="90000"/>
          </a:bodyPr>
          <a:lstStyle/>
          <a:p>
            <a:pPr algn="ctr"/>
            <a:br>
              <a:rPr lang="en-GB" dirty="0"/>
            </a:br>
            <a:r>
              <a:rPr lang="en-GB" dirty="0"/>
              <a:t>The Greenpeace NZ case in NZ Supreme Court</a:t>
            </a:r>
            <a:br>
              <a:rPr lang="en-GB" dirty="0"/>
            </a:br>
            <a:endParaRPr lang="en-GB" dirty="0"/>
          </a:p>
        </p:txBody>
      </p:sp>
      <p:sp>
        <p:nvSpPr>
          <p:cNvPr id="3" name="Content Placeholder 2">
            <a:extLst>
              <a:ext uri="{FF2B5EF4-FFF2-40B4-BE49-F238E27FC236}">
                <a16:creationId xmlns:a16="http://schemas.microsoft.com/office/drawing/2014/main" id="{55767DE2-9E8C-4D28-99C6-B5E87A1A60A6}"/>
              </a:ext>
            </a:extLst>
          </p:cNvPr>
          <p:cNvSpPr>
            <a:spLocks noGrp="1"/>
          </p:cNvSpPr>
          <p:nvPr>
            <p:ph idx="1"/>
          </p:nvPr>
        </p:nvSpPr>
        <p:spPr/>
        <p:txBody>
          <a:bodyPr>
            <a:normAutofit fontScale="92500" lnSpcReduction="20000"/>
          </a:bodyPr>
          <a:lstStyle/>
          <a:p>
            <a:r>
              <a:rPr lang="en-GB" dirty="0"/>
              <a:t>Political purpose exclusion no longer applies in NZ</a:t>
            </a:r>
          </a:p>
          <a:p>
            <a:pPr marL="0" indent="0">
              <a:buNone/>
            </a:pPr>
            <a:r>
              <a:rPr lang="en-GB" dirty="0"/>
              <a:t> </a:t>
            </a:r>
          </a:p>
          <a:p>
            <a:r>
              <a:rPr lang="en-GB" dirty="0"/>
              <a:t>Purposes that are illegal or unlawful preclude charitable status </a:t>
            </a:r>
          </a:p>
          <a:p>
            <a:pPr marL="0" indent="0">
              <a:buNone/>
            </a:pPr>
            <a:r>
              <a:rPr lang="en-GB" dirty="0"/>
              <a:t> </a:t>
            </a:r>
          </a:p>
          <a:p>
            <a:r>
              <a:rPr lang="en-GB" dirty="0"/>
              <a:t>An illegal purpose is disqualifying</a:t>
            </a:r>
          </a:p>
          <a:p>
            <a:pPr marL="0" indent="0">
              <a:buNone/>
            </a:pPr>
            <a:r>
              <a:rPr lang="en-GB" dirty="0"/>
              <a:t> </a:t>
            </a:r>
          </a:p>
          <a:p>
            <a:r>
              <a:rPr lang="en-GB" dirty="0"/>
              <a:t>Illegal activity may disqualify an entity from registration when it indicates a purpose which is not charitable even though activity might not justify removal from the registry under the  statute  </a:t>
            </a:r>
          </a:p>
          <a:p>
            <a:pPr marL="0" indent="0">
              <a:buNone/>
            </a:pPr>
            <a:br>
              <a:rPr lang="en-GB" dirty="0"/>
            </a:br>
            <a:endParaRPr lang="en-GB" dirty="0"/>
          </a:p>
        </p:txBody>
      </p:sp>
    </p:spTree>
    <p:extLst>
      <p:ext uri="{BB962C8B-B14F-4D97-AF65-F5344CB8AC3E}">
        <p14:creationId xmlns:p14="http://schemas.microsoft.com/office/powerpoint/2010/main" val="1794414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A266B-45C5-41F9-A7C3-A6BF96F42E56}"/>
              </a:ext>
            </a:extLst>
          </p:cNvPr>
          <p:cNvSpPr>
            <a:spLocks noGrp="1"/>
          </p:cNvSpPr>
          <p:nvPr>
            <p:ph type="title"/>
          </p:nvPr>
        </p:nvSpPr>
        <p:spPr/>
        <p:txBody>
          <a:bodyPr/>
          <a:lstStyle/>
          <a:p>
            <a:pPr algn="ctr"/>
            <a:r>
              <a:rPr lang="en-GB" dirty="0"/>
              <a:t>The Greenpeace NZ case: contd. </a:t>
            </a:r>
          </a:p>
        </p:txBody>
      </p:sp>
      <p:sp>
        <p:nvSpPr>
          <p:cNvPr id="3" name="Content Placeholder 2">
            <a:extLst>
              <a:ext uri="{FF2B5EF4-FFF2-40B4-BE49-F238E27FC236}">
                <a16:creationId xmlns:a16="http://schemas.microsoft.com/office/drawing/2014/main" id="{86EF4C4C-020D-4BD6-80A9-20C308BBB5D1}"/>
              </a:ext>
            </a:extLst>
          </p:cNvPr>
          <p:cNvSpPr>
            <a:spLocks noGrp="1"/>
          </p:cNvSpPr>
          <p:nvPr>
            <p:ph idx="1"/>
          </p:nvPr>
        </p:nvSpPr>
        <p:spPr/>
        <p:txBody>
          <a:bodyPr>
            <a:normAutofit/>
          </a:bodyPr>
          <a:lstStyle/>
          <a:p>
            <a:r>
              <a:rPr lang="en-GB" b="1" u="sng" dirty="0"/>
              <a:t>It is a matter of fact and degree </a:t>
            </a:r>
            <a:r>
              <a:rPr lang="en-GB" dirty="0"/>
              <a:t>whether any illegal or unlawful activity, including isolated breaches of the law and other unlawful activites not deliberately undertaken or coordinated, disqualifies a charity from obtaining registration in any particular case</a:t>
            </a:r>
          </a:p>
          <a:p>
            <a:r>
              <a:rPr lang="en-GB" dirty="0"/>
              <a:t>Case remitted to the Charities Board </a:t>
            </a:r>
          </a:p>
          <a:p>
            <a:r>
              <a:rPr lang="en-GB" dirty="0"/>
              <a:t>Promoting peace or disarmament is an abstraction and how it is to be acceptably worked out may be troublesome and unsuccessful </a:t>
            </a:r>
          </a:p>
          <a:p>
            <a:pPr algn="ctr"/>
            <a:endParaRPr lang="en-GB" dirty="0"/>
          </a:p>
        </p:txBody>
      </p:sp>
    </p:spTree>
    <p:extLst>
      <p:ext uri="{BB962C8B-B14F-4D97-AF65-F5344CB8AC3E}">
        <p14:creationId xmlns:p14="http://schemas.microsoft.com/office/powerpoint/2010/main" val="3472723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186EF-BE93-45EA-9248-05C547F89FA0}"/>
              </a:ext>
            </a:extLst>
          </p:cNvPr>
          <p:cNvSpPr>
            <a:spLocks noGrp="1"/>
          </p:cNvSpPr>
          <p:nvPr>
            <p:ph type="title"/>
          </p:nvPr>
        </p:nvSpPr>
        <p:spPr>
          <a:xfrm>
            <a:off x="838199" y="340242"/>
            <a:ext cx="10602433" cy="1871330"/>
          </a:xfrm>
        </p:spPr>
        <p:txBody>
          <a:bodyPr>
            <a:noAutofit/>
          </a:bodyPr>
          <a:lstStyle/>
          <a:p>
            <a:pPr algn="ctr"/>
            <a:r>
              <a:rPr lang="en-GB" sz="3200" b="1" dirty="0"/>
              <a:t>The dangers of common memberships of those in activist campaigning Think Tanks and those in educational human rights research groups </a:t>
            </a:r>
            <a:br>
              <a:rPr lang="en-GB" sz="3200" dirty="0"/>
            </a:br>
            <a:endParaRPr lang="en-GB" sz="3200" dirty="0"/>
          </a:p>
        </p:txBody>
      </p:sp>
      <p:sp>
        <p:nvSpPr>
          <p:cNvPr id="3" name="Content Placeholder 2">
            <a:extLst>
              <a:ext uri="{FF2B5EF4-FFF2-40B4-BE49-F238E27FC236}">
                <a16:creationId xmlns:a16="http://schemas.microsoft.com/office/drawing/2014/main" id="{B30721C8-2750-4557-8374-196795E833A7}"/>
              </a:ext>
            </a:extLst>
          </p:cNvPr>
          <p:cNvSpPr>
            <a:spLocks noGrp="1"/>
          </p:cNvSpPr>
          <p:nvPr>
            <p:ph idx="1"/>
          </p:nvPr>
        </p:nvSpPr>
        <p:spPr/>
        <p:txBody>
          <a:bodyPr>
            <a:normAutofit/>
          </a:bodyPr>
          <a:lstStyle/>
          <a:p>
            <a:endParaRPr lang="en-GB" b="1" dirty="0"/>
          </a:p>
          <a:p>
            <a:r>
              <a:rPr lang="en-GB" dirty="0"/>
              <a:t>Many Think Tanks campaign and lobby hard </a:t>
            </a:r>
          </a:p>
          <a:p>
            <a:pPr marL="0" indent="0">
              <a:buNone/>
            </a:pPr>
            <a:r>
              <a:rPr lang="en-GB" dirty="0"/>
              <a:t> </a:t>
            </a:r>
          </a:p>
          <a:p>
            <a:r>
              <a:rPr lang="en-GB" dirty="0"/>
              <a:t>The internet discloses the existence of many and a top 12 list </a:t>
            </a:r>
          </a:p>
          <a:p>
            <a:endParaRPr lang="en-GB" dirty="0"/>
          </a:p>
          <a:p>
            <a:r>
              <a:rPr lang="en-GB" dirty="0"/>
              <a:t>Interesting example is Education Reform Group intervener in ISC case</a:t>
            </a:r>
          </a:p>
          <a:p>
            <a:pPr marL="0" indent="0">
              <a:buNone/>
            </a:pPr>
            <a:r>
              <a:rPr lang="en-GB" dirty="0"/>
              <a:t> </a:t>
            </a:r>
          </a:p>
          <a:p>
            <a:pPr algn="ctr"/>
            <a:endParaRPr lang="en-GB" dirty="0"/>
          </a:p>
        </p:txBody>
      </p:sp>
    </p:spTree>
    <p:extLst>
      <p:ext uri="{BB962C8B-B14F-4D97-AF65-F5344CB8AC3E}">
        <p14:creationId xmlns:p14="http://schemas.microsoft.com/office/powerpoint/2010/main" val="3344214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6637B-1C7C-48F1-8998-D5C630EA8138}"/>
              </a:ext>
            </a:extLst>
          </p:cNvPr>
          <p:cNvSpPr>
            <a:spLocks noGrp="1"/>
          </p:cNvSpPr>
          <p:nvPr>
            <p:ph type="title"/>
          </p:nvPr>
        </p:nvSpPr>
        <p:spPr>
          <a:xfrm>
            <a:off x="1008321" y="343860"/>
            <a:ext cx="10515600" cy="1325563"/>
          </a:xfrm>
        </p:spPr>
        <p:txBody>
          <a:bodyPr>
            <a:normAutofit/>
          </a:bodyPr>
          <a:lstStyle/>
          <a:p>
            <a:pPr algn="ctr"/>
            <a:r>
              <a:rPr lang="en-GB" sz="2800" b="1" dirty="0"/>
              <a:t>The dangers of common memberships of those in activist campaigning Think Tanks and those in educational human rights research groups - contd.</a:t>
            </a:r>
            <a:endParaRPr lang="en-GB" sz="2800" dirty="0"/>
          </a:p>
        </p:txBody>
      </p:sp>
      <p:sp>
        <p:nvSpPr>
          <p:cNvPr id="3" name="Content Placeholder 2">
            <a:extLst>
              <a:ext uri="{FF2B5EF4-FFF2-40B4-BE49-F238E27FC236}">
                <a16:creationId xmlns:a16="http://schemas.microsoft.com/office/drawing/2014/main" id="{908D90C4-5639-49F3-B701-C6C64EAD21B0}"/>
              </a:ext>
            </a:extLst>
          </p:cNvPr>
          <p:cNvSpPr>
            <a:spLocks noGrp="1"/>
          </p:cNvSpPr>
          <p:nvPr>
            <p:ph idx="1"/>
          </p:nvPr>
        </p:nvSpPr>
        <p:spPr/>
        <p:txBody>
          <a:bodyPr>
            <a:normAutofit fontScale="85000" lnSpcReduction="20000"/>
          </a:bodyPr>
          <a:lstStyle/>
          <a:p>
            <a:pPr marL="0" indent="0">
              <a:buNone/>
            </a:pPr>
            <a:endParaRPr lang="en-GB" dirty="0"/>
          </a:p>
          <a:p>
            <a:r>
              <a:rPr lang="en-GB" dirty="0"/>
              <a:t>Composition of a Think Tank and its common quasi-incestuous link with educational research embarrassment to ISC case </a:t>
            </a:r>
          </a:p>
          <a:p>
            <a:pPr marL="0" indent="0">
              <a:buNone/>
            </a:pPr>
            <a:r>
              <a:rPr lang="en-GB" dirty="0"/>
              <a:t> </a:t>
            </a:r>
          </a:p>
          <a:p>
            <a:r>
              <a:rPr lang="en-GB" dirty="0"/>
              <a:t>Both main parties have this problem which should be authoritatively discouraged and CC and tribunal should be alerted to it and ought to appear or intervene </a:t>
            </a:r>
          </a:p>
          <a:p>
            <a:endParaRPr lang="en-GB" dirty="0"/>
          </a:p>
          <a:p>
            <a:r>
              <a:rPr lang="en-GB" dirty="0"/>
              <a:t>Global warming policy foundation latest example of charitable research body having unbalanced website </a:t>
            </a:r>
          </a:p>
          <a:p>
            <a:pPr marL="0" indent="0">
              <a:buNone/>
            </a:pPr>
            <a:r>
              <a:rPr lang="en-GB" dirty="0"/>
              <a:t> </a:t>
            </a:r>
          </a:p>
          <a:p>
            <a:r>
              <a:rPr lang="en-GB" dirty="0"/>
              <a:t>All campaigning groups are likely to be considering </a:t>
            </a:r>
            <a:r>
              <a:rPr lang="en-GB" i="1" dirty="0"/>
              <a:t>Aid/Watch</a:t>
            </a:r>
            <a:r>
              <a:rPr lang="en-GB" dirty="0"/>
              <a:t> </a:t>
            </a:r>
            <a:r>
              <a:rPr lang="en-GB" i="1" dirty="0"/>
              <a:t>Human Dignity Trust</a:t>
            </a:r>
            <a:r>
              <a:rPr lang="en-GB" dirty="0"/>
              <a:t> case and </a:t>
            </a:r>
            <a:r>
              <a:rPr lang="en-GB" i="1" dirty="0"/>
              <a:t>Greenpeace</a:t>
            </a:r>
            <a:r>
              <a:rPr lang="en-GB" dirty="0"/>
              <a:t> and to lobby for further campaigning including right to litigate </a:t>
            </a:r>
          </a:p>
          <a:p>
            <a:endParaRPr lang="en-GB" dirty="0"/>
          </a:p>
        </p:txBody>
      </p:sp>
    </p:spTree>
    <p:extLst>
      <p:ext uri="{BB962C8B-B14F-4D97-AF65-F5344CB8AC3E}">
        <p14:creationId xmlns:p14="http://schemas.microsoft.com/office/powerpoint/2010/main" val="902556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2781F-A664-4099-AE3E-2A40B79D4181}"/>
              </a:ext>
            </a:extLst>
          </p:cNvPr>
          <p:cNvSpPr>
            <a:spLocks noGrp="1"/>
          </p:cNvSpPr>
          <p:nvPr>
            <p:ph type="title"/>
          </p:nvPr>
        </p:nvSpPr>
        <p:spPr/>
        <p:txBody>
          <a:bodyPr>
            <a:normAutofit fontScale="90000"/>
          </a:bodyPr>
          <a:lstStyle/>
          <a:p>
            <a:pPr algn="ctr"/>
            <a:br>
              <a:rPr lang="en-GB" b="1" dirty="0"/>
            </a:br>
            <a:br>
              <a:rPr lang="en-GB" b="1" dirty="0"/>
            </a:br>
            <a:r>
              <a:rPr lang="en-GB" b="1" dirty="0"/>
              <a:t>Islamophobia as a hate crime and other questions </a:t>
            </a:r>
            <a:br>
              <a:rPr lang="en-GB" dirty="0"/>
            </a:br>
            <a:r>
              <a:rPr lang="en-GB" dirty="0"/>
              <a:t> </a:t>
            </a:r>
            <a:br>
              <a:rPr lang="en-GB" dirty="0"/>
            </a:br>
            <a:endParaRPr lang="en-GB" dirty="0"/>
          </a:p>
        </p:txBody>
      </p:sp>
      <p:sp>
        <p:nvSpPr>
          <p:cNvPr id="3" name="Content Placeholder 2">
            <a:extLst>
              <a:ext uri="{FF2B5EF4-FFF2-40B4-BE49-F238E27FC236}">
                <a16:creationId xmlns:a16="http://schemas.microsoft.com/office/drawing/2014/main" id="{B08B401E-BA91-4D3E-BE5A-C7F0D48184E3}"/>
              </a:ext>
            </a:extLst>
          </p:cNvPr>
          <p:cNvSpPr>
            <a:spLocks noGrp="1"/>
          </p:cNvSpPr>
          <p:nvPr>
            <p:ph idx="1"/>
          </p:nvPr>
        </p:nvSpPr>
        <p:spPr/>
        <p:txBody>
          <a:bodyPr>
            <a:normAutofit lnSpcReduction="10000"/>
          </a:bodyPr>
          <a:lstStyle/>
          <a:p>
            <a:endParaRPr lang="en-GB" sz="3400" dirty="0"/>
          </a:p>
          <a:p>
            <a:r>
              <a:rPr lang="en-GB" sz="3400" dirty="0"/>
              <a:t>Sayeeda Warsi, Theresa May and Jeremy Corbyn on</a:t>
            </a:r>
          </a:p>
          <a:p>
            <a:pPr marL="0" indent="0">
              <a:buNone/>
            </a:pPr>
            <a:r>
              <a:rPr lang="en-GB" sz="3400" dirty="0"/>
              <a:t> Islamophobia  and hate crime </a:t>
            </a:r>
          </a:p>
          <a:p>
            <a:pPr marL="0" indent="0">
              <a:buNone/>
            </a:pPr>
            <a:r>
              <a:rPr lang="en-GB" sz="3400" dirty="0"/>
              <a:t> </a:t>
            </a:r>
          </a:p>
          <a:p>
            <a:r>
              <a:rPr lang="en-GB" sz="3400" dirty="0"/>
              <a:t>Addressing the race and human rights cards </a:t>
            </a:r>
          </a:p>
          <a:p>
            <a:pPr marL="0" indent="0">
              <a:buNone/>
            </a:pPr>
            <a:r>
              <a:rPr lang="en-GB" sz="3400" dirty="0"/>
              <a:t> </a:t>
            </a:r>
          </a:p>
          <a:p>
            <a:endParaRPr lang="en-GB" dirty="0"/>
          </a:p>
          <a:p>
            <a:pPr marL="0" indent="0">
              <a:buNone/>
            </a:pPr>
            <a:r>
              <a:rPr lang="en-GB" dirty="0"/>
              <a:t> </a:t>
            </a:r>
          </a:p>
          <a:p>
            <a:endParaRPr lang="en-GB" dirty="0"/>
          </a:p>
        </p:txBody>
      </p:sp>
    </p:spTree>
    <p:extLst>
      <p:ext uri="{BB962C8B-B14F-4D97-AF65-F5344CB8AC3E}">
        <p14:creationId xmlns:p14="http://schemas.microsoft.com/office/powerpoint/2010/main" val="256419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10EB1-9C44-4EF0-805F-245D55867049}"/>
              </a:ext>
            </a:extLst>
          </p:cNvPr>
          <p:cNvSpPr>
            <a:spLocks noGrp="1"/>
          </p:cNvSpPr>
          <p:nvPr>
            <p:ph type="title"/>
          </p:nvPr>
        </p:nvSpPr>
        <p:spPr/>
        <p:txBody>
          <a:bodyPr>
            <a:normAutofit fontScale="90000"/>
          </a:bodyPr>
          <a:lstStyle/>
          <a:p>
            <a:pPr algn="ctr"/>
            <a:br>
              <a:rPr lang="en-GB" b="1" dirty="0"/>
            </a:br>
            <a:r>
              <a:rPr lang="en-GB" b="1" dirty="0"/>
              <a:t>Islamophobia as a hate crime and other questions- contd.  </a:t>
            </a:r>
            <a:br>
              <a:rPr lang="en-GB" dirty="0"/>
            </a:br>
            <a:r>
              <a:rPr lang="en-GB" dirty="0"/>
              <a:t> </a:t>
            </a:r>
          </a:p>
        </p:txBody>
      </p:sp>
      <p:sp>
        <p:nvSpPr>
          <p:cNvPr id="3" name="Content Placeholder 2">
            <a:extLst>
              <a:ext uri="{FF2B5EF4-FFF2-40B4-BE49-F238E27FC236}">
                <a16:creationId xmlns:a16="http://schemas.microsoft.com/office/drawing/2014/main" id="{F621531E-4FBF-4135-B3C5-1007A207B46A}"/>
              </a:ext>
            </a:extLst>
          </p:cNvPr>
          <p:cNvSpPr>
            <a:spLocks noGrp="1"/>
          </p:cNvSpPr>
          <p:nvPr>
            <p:ph idx="1"/>
          </p:nvPr>
        </p:nvSpPr>
        <p:spPr/>
        <p:txBody>
          <a:bodyPr>
            <a:normAutofit fontScale="92500"/>
          </a:bodyPr>
          <a:lstStyle/>
          <a:p>
            <a:r>
              <a:rPr lang="en-GB" dirty="0"/>
              <a:t>Are </a:t>
            </a:r>
            <a:r>
              <a:rPr lang="en-GB"/>
              <a:t>there duties, </a:t>
            </a:r>
            <a:r>
              <a:rPr lang="en-GB" dirty="0"/>
              <a:t>in the present climate </a:t>
            </a:r>
            <a:r>
              <a:rPr lang="en-GB"/>
              <a:t>of extremism, </a:t>
            </a:r>
            <a:r>
              <a:rPr lang="en-GB" dirty="0"/>
              <a:t>on religious leaders and trustees of religious charities  to promote tolerance in the interests of good citizenship and </a:t>
            </a:r>
            <a:r>
              <a:rPr lang="en-GB"/>
              <a:t>social cohesion?</a:t>
            </a:r>
            <a:endParaRPr lang="en-GB" dirty="0"/>
          </a:p>
          <a:p>
            <a:r>
              <a:rPr lang="en-GB" dirty="0"/>
              <a:t>To oppose and attack intolerance in their congregations issuing appropriate directions and co-operating with other agencies?  </a:t>
            </a:r>
          </a:p>
          <a:p>
            <a:r>
              <a:rPr lang="en-GB" dirty="0"/>
              <a:t>To prevent reference to Christians and Humanists as infidels?  </a:t>
            </a:r>
          </a:p>
          <a:p>
            <a:r>
              <a:rPr lang="en-GB" dirty="0"/>
              <a:t>To condemn destructive attack on Christian churches, architecture and sacred paintings and Western representational art wherever that happens?   </a:t>
            </a:r>
          </a:p>
          <a:p>
            <a:r>
              <a:rPr lang="en-GB" dirty="0"/>
              <a:t>Is the promotion of Jihad charitable or permissible and on what grounds?</a:t>
            </a:r>
          </a:p>
        </p:txBody>
      </p:sp>
    </p:spTree>
    <p:extLst>
      <p:ext uri="{BB962C8B-B14F-4D97-AF65-F5344CB8AC3E}">
        <p14:creationId xmlns:p14="http://schemas.microsoft.com/office/powerpoint/2010/main" val="116312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E1828-C673-4B28-B7D5-670325BFC510}"/>
              </a:ext>
            </a:extLst>
          </p:cNvPr>
          <p:cNvSpPr>
            <a:spLocks noGrp="1"/>
          </p:cNvSpPr>
          <p:nvPr>
            <p:ph type="title"/>
          </p:nvPr>
        </p:nvSpPr>
        <p:spPr/>
        <p:txBody>
          <a:bodyPr>
            <a:normAutofit/>
          </a:bodyPr>
          <a:lstStyle/>
          <a:p>
            <a:pPr algn="ctr"/>
            <a:r>
              <a:rPr lang="en-GB" sz="4000" b="1" dirty="0"/>
              <a:t>Contextual 21</a:t>
            </a:r>
            <a:r>
              <a:rPr lang="en-GB" sz="4000" b="1" baseline="30000" dirty="0"/>
              <a:t>st</a:t>
            </a:r>
            <a:r>
              <a:rPr lang="en-GB" sz="4000" b="1" dirty="0"/>
              <a:t> Century Policy Radicalism and Topical Worries </a:t>
            </a:r>
            <a:endParaRPr lang="en-GB" sz="4000" dirty="0"/>
          </a:p>
        </p:txBody>
      </p:sp>
      <p:sp>
        <p:nvSpPr>
          <p:cNvPr id="3" name="Content Placeholder 2">
            <a:extLst>
              <a:ext uri="{FF2B5EF4-FFF2-40B4-BE49-F238E27FC236}">
                <a16:creationId xmlns:a16="http://schemas.microsoft.com/office/drawing/2014/main" id="{B5F2186F-2689-4DF4-9DE8-C173E5AC6385}"/>
              </a:ext>
            </a:extLst>
          </p:cNvPr>
          <p:cNvSpPr>
            <a:spLocks noGrp="1"/>
          </p:cNvSpPr>
          <p:nvPr>
            <p:ph idx="1"/>
          </p:nvPr>
        </p:nvSpPr>
        <p:spPr/>
        <p:txBody>
          <a:bodyPr>
            <a:normAutofit fontScale="92500" lnSpcReduction="10000"/>
          </a:bodyPr>
          <a:lstStyle/>
          <a:p>
            <a:endParaRPr lang="en-GB" b="1" dirty="0"/>
          </a:p>
          <a:p>
            <a:r>
              <a:rPr lang="en-GB" dirty="0"/>
              <a:t>Charity and civil society</a:t>
            </a:r>
          </a:p>
          <a:p>
            <a:r>
              <a:rPr lang="en-GB" dirty="0"/>
              <a:t>Charity is political and is at centre of politics </a:t>
            </a:r>
          </a:p>
          <a:p>
            <a:r>
              <a:rPr lang="en-GB" dirty="0"/>
              <a:t>Symbiosis of civil society:   social justice and  advancement of religion</a:t>
            </a:r>
          </a:p>
          <a:p>
            <a:r>
              <a:rPr lang="en-GB" dirty="0"/>
              <a:t>Advancement of religion should no longer be treated as charitable</a:t>
            </a:r>
          </a:p>
          <a:p>
            <a:r>
              <a:rPr lang="en-GB" dirty="0"/>
              <a:t>Extreme view: charity should be abolished</a:t>
            </a:r>
          </a:p>
          <a:p>
            <a:r>
              <a:rPr lang="en-GB" dirty="0"/>
              <a:t>Assimilation and integration versus multiculturism</a:t>
            </a:r>
          </a:p>
          <a:p>
            <a:r>
              <a:rPr lang="en-GB" dirty="0"/>
              <a:t>Islam:  the waqf, sharia law punishments, jihad, the burka niqab and other dissociative factors </a:t>
            </a:r>
          </a:p>
          <a:p>
            <a:pPr marL="0" indent="0">
              <a:buNone/>
            </a:pPr>
            <a:r>
              <a:rPr lang="en-GB" b="1" dirty="0"/>
              <a:t> </a:t>
            </a:r>
            <a:endParaRPr lang="en-GB" dirty="0"/>
          </a:p>
          <a:p>
            <a:endParaRPr lang="en-GB" dirty="0"/>
          </a:p>
        </p:txBody>
      </p:sp>
    </p:spTree>
    <p:extLst>
      <p:ext uri="{BB962C8B-B14F-4D97-AF65-F5344CB8AC3E}">
        <p14:creationId xmlns:p14="http://schemas.microsoft.com/office/powerpoint/2010/main" val="318215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B664-52DF-419A-AF32-381F0E4E3433}"/>
              </a:ext>
            </a:extLst>
          </p:cNvPr>
          <p:cNvSpPr>
            <a:spLocks noGrp="1"/>
          </p:cNvSpPr>
          <p:nvPr>
            <p:ph type="title"/>
          </p:nvPr>
        </p:nvSpPr>
        <p:spPr/>
        <p:txBody>
          <a:bodyPr>
            <a:normAutofit fontScale="90000"/>
          </a:bodyPr>
          <a:lstStyle/>
          <a:p>
            <a:pPr algn="ctr"/>
            <a:br>
              <a:rPr lang="en-GB" b="1" dirty="0"/>
            </a:br>
            <a:br>
              <a:rPr lang="en-GB" b="1" dirty="0"/>
            </a:br>
            <a:r>
              <a:rPr lang="en-GB" b="1" dirty="0"/>
              <a:t>Introduction: purpose of draft paper</a:t>
            </a:r>
            <a:br>
              <a:rPr lang="en-GB" dirty="0"/>
            </a:br>
            <a:br>
              <a:rPr lang="en-GB" dirty="0"/>
            </a:br>
            <a:endParaRPr lang="en-GB" dirty="0"/>
          </a:p>
        </p:txBody>
      </p:sp>
      <p:sp>
        <p:nvSpPr>
          <p:cNvPr id="3" name="Content Placeholder 2">
            <a:extLst>
              <a:ext uri="{FF2B5EF4-FFF2-40B4-BE49-F238E27FC236}">
                <a16:creationId xmlns:a16="http://schemas.microsoft.com/office/drawing/2014/main" id="{C6F21978-BB9B-4E75-89C7-F0F57FBE5513}"/>
              </a:ext>
            </a:extLst>
          </p:cNvPr>
          <p:cNvSpPr>
            <a:spLocks noGrp="1"/>
          </p:cNvSpPr>
          <p:nvPr>
            <p:ph idx="1"/>
          </p:nvPr>
        </p:nvSpPr>
        <p:spPr/>
        <p:txBody>
          <a:bodyPr>
            <a:normAutofit fontScale="55000" lnSpcReduction="20000"/>
          </a:bodyPr>
          <a:lstStyle/>
          <a:p>
            <a:pPr marL="0" indent="0">
              <a:buNone/>
            </a:pPr>
            <a:r>
              <a:rPr lang="en-GB" b="1" dirty="0"/>
              <a:t> </a:t>
            </a:r>
            <a:endParaRPr lang="en-GB" dirty="0"/>
          </a:p>
          <a:p>
            <a:r>
              <a:rPr lang="en-GB" sz="5000" dirty="0"/>
              <a:t>To analyse some of uncertainties and chaos introduced into charity law by a policy driven act</a:t>
            </a:r>
          </a:p>
          <a:p>
            <a:pPr marL="0" indent="0">
              <a:buNone/>
            </a:pPr>
            <a:r>
              <a:rPr lang="en-GB" sz="5000" dirty="0"/>
              <a:t> </a:t>
            </a:r>
          </a:p>
          <a:p>
            <a:r>
              <a:rPr lang="en-GB" sz="5000" dirty="0"/>
              <a:t>To consider current position of the rule against politics </a:t>
            </a:r>
          </a:p>
          <a:p>
            <a:pPr marL="0" indent="0">
              <a:buNone/>
            </a:pPr>
            <a:r>
              <a:rPr lang="en-GB" sz="5000" dirty="0"/>
              <a:t> </a:t>
            </a:r>
          </a:p>
          <a:p>
            <a:r>
              <a:rPr lang="en-GB" sz="5000" dirty="0"/>
              <a:t>To consider how far established religions can be made to prove their public benefit </a:t>
            </a:r>
          </a:p>
          <a:p>
            <a:pPr marL="0" indent="0">
              <a:buNone/>
            </a:pPr>
            <a:r>
              <a:rPr lang="en-GB" sz="5000" dirty="0"/>
              <a:t> </a:t>
            </a:r>
          </a:p>
          <a:p>
            <a:r>
              <a:rPr lang="en-GB" sz="5000" dirty="0"/>
              <a:t> Against teaching about homosexuality in faith state schools </a:t>
            </a:r>
          </a:p>
          <a:p>
            <a:pPr marL="0" indent="0">
              <a:buNone/>
            </a:pPr>
            <a:r>
              <a:rPr lang="en-GB" b="1" dirty="0"/>
              <a:t> </a:t>
            </a:r>
            <a:endParaRPr lang="en-GB" dirty="0"/>
          </a:p>
          <a:p>
            <a:endParaRPr lang="en-GB" dirty="0"/>
          </a:p>
        </p:txBody>
      </p:sp>
    </p:spTree>
    <p:extLst>
      <p:ext uri="{BB962C8B-B14F-4D97-AF65-F5344CB8AC3E}">
        <p14:creationId xmlns:p14="http://schemas.microsoft.com/office/powerpoint/2010/main" val="771905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E935E-9BB4-4924-8120-D24CDDBB3800}"/>
              </a:ext>
            </a:extLst>
          </p:cNvPr>
          <p:cNvSpPr>
            <a:spLocks noGrp="1"/>
          </p:cNvSpPr>
          <p:nvPr>
            <p:ph type="title"/>
          </p:nvPr>
        </p:nvSpPr>
        <p:spPr/>
        <p:txBody>
          <a:bodyPr>
            <a:normAutofit fontScale="90000"/>
          </a:bodyPr>
          <a:lstStyle/>
          <a:p>
            <a:pPr algn="ctr"/>
            <a:br>
              <a:rPr lang="en-GB" b="1" dirty="0"/>
            </a:br>
            <a:r>
              <a:rPr lang="en-GB" b="1" dirty="0"/>
              <a:t>Purpose of draft paper – contd. </a:t>
            </a:r>
            <a:br>
              <a:rPr lang="en-GB" dirty="0"/>
            </a:br>
            <a:endParaRPr lang="en-GB" dirty="0"/>
          </a:p>
        </p:txBody>
      </p:sp>
      <p:sp>
        <p:nvSpPr>
          <p:cNvPr id="3" name="Content Placeholder 2">
            <a:extLst>
              <a:ext uri="{FF2B5EF4-FFF2-40B4-BE49-F238E27FC236}">
                <a16:creationId xmlns:a16="http://schemas.microsoft.com/office/drawing/2014/main" id="{919B2907-721C-47AF-8D89-8E5A21FF453E}"/>
              </a:ext>
            </a:extLst>
          </p:cNvPr>
          <p:cNvSpPr>
            <a:spLocks noGrp="1"/>
          </p:cNvSpPr>
          <p:nvPr>
            <p:ph idx="1"/>
          </p:nvPr>
        </p:nvSpPr>
        <p:spPr/>
        <p:txBody>
          <a:bodyPr>
            <a:normAutofit fontScale="92500" lnSpcReduction="10000"/>
          </a:bodyPr>
          <a:lstStyle/>
          <a:p>
            <a:r>
              <a:rPr lang="en-GB" dirty="0"/>
              <a:t>To consider in a human rights context what lessons can be learnt from: </a:t>
            </a:r>
          </a:p>
          <a:p>
            <a:r>
              <a:rPr lang="en-GB" dirty="0"/>
              <a:t>the compromised Preston Down trust case (Plymouth Brethren) </a:t>
            </a:r>
          </a:p>
          <a:p>
            <a:r>
              <a:rPr lang="en-GB" dirty="0"/>
              <a:t>the Human Dignity Trust case</a:t>
            </a:r>
          </a:p>
          <a:p>
            <a:r>
              <a:rPr lang="en-GB" dirty="0"/>
              <a:t>the Greenpeace NZ case in NZ supreme court</a:t>
            </a:r>
          </a:p>
          <a:p>
            <a:pPr marL="0" indent="0">
              <a:buNone/>
            </a:pPr>
            <a:r>
              <a:rPr lang="en-GB" dirty="0"/>
              <a:t> </a:t>
            </a:r>
          </a:p>
          <a:p>
            <a:r>
              <a:rPr lang="en-GB" dirty="0"/>
              <a:t>to consider the dangers of common memberships of those in activist campaigning think tanks and those in educational research groups </a:t>
            </a:r>
          </a:p>
          <a:p>
            <a:pPr marL="0" indent="0">
              <a:buNone/>
            </a:pPr>
            <a:r>
              <a:rPr lang="en-GB" dirty="0"/>
              <a:t> </a:t>
            </a:r>
          </a:p>
          <a:p>
            <a:r>
              <a:rPr lang="en-GB" dirty="0"/>
              <a:t>to air questions about Islamophobia as a hate crime and rights of Christians and Muslims to protest (and their possible wrongs in protesting)</a:t>
            </a:r>
          </a:p>
        </p:txBody>
      </p:sp>
    </p:spTree>
    <p:extLst>
      <p:ext uri="{BB962C8B-B14F-4D97-AF65-F5344CB8AC3E}">
        <p14:creationId xmlns:p14="http://schemas.microsoft.com/office/powerpoint/2010/main" val="297064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511CB-FC8B-4AC5-9106-6BF415B6E398}"/>
              </a:ext>
            </a:extLst>
          </p:cNvPr>
          <p:cNvSpPr>
            <a:spLocks noGrp="1"/>
          </p:cNvSpPr>
          <p:nvPr>
            <p:ph type="title"/>
          </p:nvPr>
        </p:nvSpPr>
        <p:spPr>
          <a:xfrm>
            <a:off x="838200" y="333227"/>
            <a:ext cx="10515600" cy="1325563"/>
          </a:xfrm>
        </p:spPr>
        <p:txBody>
          <a:bodyPr>
            <a:normAutofit fontScale="90000"/>
          </a:bodyPr>
          <a:lstStyle/>
          <a:p>
            <a:pPr algn="ctr"/>
            <a:br>
              <a:rPr lang="en-GB" b="1" dirty="0"/>
            </a:br>
            <a:r>
              <a:rPr lang="en-GB" b="1" dirty="0"/>
              <a:t>The Compromised Preston Down Trust Case (Plymouth Brethren) </a:t>
            </a:r>
            <a:br>
              <a:rPr lang="en-GB" dirty="0"/>
            </a:br>
            <a:endParaRPr lang="en-GB" dirty="0"/>
          </a:p>
        </p:txBody>
      </p:sp>
      <p:sp>
        <p:nvSpPr>
          <p:cNvPr id="3" name="Content Placeholder 2">
            <a:extLst>
              <a:ext uri="{FF2B5EF4-FFF2-40B4-BE49-F238E27FC236}">
                <a16:creationId xmlns:a16="http://schemas.microsoft.com/office/drawing/2014/main" id="{7DF8C5F7-688E-42C1-97BF-89024FF4DCAB}"/>
              </a:ext>
            </a:extLst>
          </p:cNvPr>
          <p:cNvSpPr>
            <a:spLocks noGrp="1"/>
          </p:cNvSpPr>
          <p:nvPr>
            <p:ph idx="1"/>
          </p:nvPr>
        </p:nvSpPr>
        <p:spPr/>
        <p:txBody>
          <a:bodyPr>
            <a:normAutofit/>
          </a:bodyPr>
          <a:lstStyle/>
          <a:p>
            <a:r>
              <a:rPr lang="en-GB" dirty="0"/>
              <a:t>Teachings of Christ &amp; Holy Apostles contained in Holy Scriptures as expounded by certain named individuals and successors:  interesting analysis by Debra Morris in her </a:t>
            </a:r>
            <a:r>
              <a:rPr lang="en-GB" i="1" dirty="0"/>
              <a:t>Leverhulme Equality Act study </a:t>
            </a:r>
            <a:r>
              <a:rPr lang="en-GB" dirty="0"/>
              <a:t>-  analysis of law underpinning advancement of moral or ethical systems (September 2008) 18-20,24-28 </a:t>
            </a:r>
          </a:p>
          <a:p>
            <a:r>
              <a:rPr lang="en-GB" dirty="0"/>
              <a:t>There are significant doubts involving arguably indefinite and uncertain elements so not exclusively charitable. Trusts are void because deed does not exist and so cannot be amended under express power! </a:t>
            </a:r>
          </a:p>
          <a:p>
            <a:pPr marL="0" indent="0">
              <a:buNone/>
            </a:pPr>
            <a:endParaRPr lang="en-GB" sz="2400" dirty="0"/>
          </a:p>
        </p:txBody>
      </p:sp>
    </p:spTree>
    <p:extLst>
      <p:ext uri="{BB962C8B-B14F-4D97-AF65-F5344CB8AC3E}">
        <p14:creationId xmlns:p14="http://schemas.microsoft.com/office/powerpoint/2010/main" val="2096192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2DD5C-86FF-4470-980F-FC4C68EF8176}"/>
              </a:ext>
            </a:extLst>
          </p:cNvPr>
          <p:cNvSpPr>
            <a:spLocks noGrp="1"/>
          </p:cNvSpPr>
          <p:nvPr>
            <p:ph type="title"/>
          </p:nvPr>
        </p:nvSpPr>
        <p:spPr>
          <a:xfrm>
            <a:off x="838200" y="301330"/>
            <a:ext cx="10515600" cy="1325563"/>
          </a:xfrm>
        </p:spPr>
        <p:txBody>
          <a:bodyPr/>
          <a:lstStyle/>
          <a:p>
            <a:pPr algn="ctr"/>
            <a:r>
              <a:rPr lang="en-GB" dirty="0"/>
              <a:t>Advancement of the Christian Religion</a:t>
            </a:r>
          </a:p>
        </p:txBody>
      </p:sp>
      <p:sp>
        <p:nvSpPr>
          <p:cNvPr id="3" name="Content Placeholder 2">
            <a:extLst>
              <a:ext uri="{FF2B5EF4-FFF2-40B4-BE49-F238E27FC236}">
                <a16:creationId xmlns:a16="http://schemas.microsoft.com/office/drawing/2014/main" id="{B9BC7318-CCD0-45CC-ABC7-71DD4CDAE7D2}"/>
              </a:ext>
            </a:extLst>
          </p:cNvPr>
          <p:cNvSpPr>
            <a:spLocks noGrp="1"/>
          </p:cNvSpPr>
          <p:nvPr>
            <p:ph idx="1"/>
          </p:nvPr>
        </p:nvSpPr>
        <p:spPr/>
        <p:txBody>
          <a:bodyPr>
            <a:normAutofit/>
          </a:bodyPr>
          <a:lstStyle/>
          <a:p>
            <a:endParaRPr lang="en-GB" dirty="0"/>
          </a:p>
          <a:p>
            <a:r>
              <a:rPr lang="en-GB" dirty="0"/>
              <a:t>The Service of God is Charitable: </a:t>
            </a:r>
            <a:r>
              <a:rPr lang="en-GB" i="1" dirty="0"/>
              <a:t>Re Darling </a:t>
            </a:r>
            <a:r>
              <a:rPr lang="en-GB" dirty="0"/>
              <a:t>[1896] 1 CH. 50</a:t>
            </a:r>
          </a:p>
          <a:p>
            <a:endParaRPr lang="en-GB" dirty="0"/>
          </a:p>
          <a:p>
            <a:r>
              <a:rPr lang="en-GB" dirty="0"/>
              <a:t>Advancement of the Christian Religion </a:t>
            </a:r>
            <a:r>
              <a:rPr lang="en-GB" i="1" dirty="0"/>
              <a:t>Re Brown  </a:t>
            </a:r>
            <a:r>
              <a:rPr lang="en-GB" dirty="0"/>
              <a:t>[1896] 1 IR 423 (Brethren); </a:t>
            </a:r>
            <a:r>
              <a:rPr lang="en-GB" i="1" dirty="0"/>
              <a:t>Re How </a:t>
            </a:r>
            <a:r>
              <a:rPr lang="en-GB" dirty="0"/>
              <a:t>[1930] 1 CH. 66 [1929] ALL ER  354 (Plymouth Brethren, known evangelicals interest represented by AG ) and </a:t>
            </a:r>
            <a:r>
              <a:rPr lang="en-GB" i="1" dirty="0"/>
              <a:t>Re Redish</a:t>
            </a:r>
            <a:r>
              <a:rPr lang="en-GB" dirty="0"/>
              <a:t> (1909) 26 TLR 42 (Christian Missionary Periodical run by the Brethren for the Furtherance of Christian Missionary Work in Africa). </a:t>
            </a:r>
          </a:p>
        </p:txBody>
      </p:sp>
    </p:spTree>
    <p:extLst>
      <p:ext uri="{BB962C8B-B14F-4D97-AF65-F5344CB8AC3E}">
        <p14:creationId xmlns:p14="http://schemas.microsoft.com/office/powerpoint/2010/main" val="3557477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091AB-9C93-4E95-A8C3-97D0D474BFED}"/>
              </a:ext>
            </a:extLst>
          </p:cNvPr>
          <p:cNvSpPr>
            <a:spLocks noGrp="1"/>
          </p:cNvSpPr>
          <p:nvPr>
            <p:ph type="title"/>
          </p:nvPr>
        </p:nvSpPr>
        <p:spPr/>
        <p:txBody>
          <a:bodyPr/>
          <a:lstStyle/>
          <a:p>
            <a:r>
              <a:rPr lang="en-GB" dirty="0"/>
              <a:t>Advancement of the Christian Religion: contd. </a:t>
            </a:r>
          </a:p>
        </p:txBody>
      </p:sp>
      <p:sp>
        <p:nvSpPr>
          <p:cNvPr id="3" name="Content Placeholder 2">
            <a:extLst>
              <a:ext uri="{FF2B5EF4-FFF2-40B4-BE49-F238E27FC236}">
                <a16:creationId xmlns:a16="http://schemas.microsoft.com/office/drawing/2014/main" id="{97FD0CCD-2702-4B70-97CD-BB2EC0A16E40}"/>
              </a:ext>
            </a:extLst>
          </p:cNvPr>
          <p:cNvSpPr>
            <a:spLocks noGrp="1"/>
          </p:cNvSpPr>
          <p:nvPr>
            <p:ph idx="1"/>
          </p:nvPr>
        </p:nvSpPr>
        <p:spPr/>
        <p:txBody>
          <a:bodyPr>
            <a:normAutofit fontScale="77500" lnSpcReduction="20000"/>
          </a:bodyPr>
          <a:lstStyle/>
          <a:p>
            <a:pPr marL="0" indent="0">
              <a:buNone/>
            </a:pPr>
            <a:endParaRPr lang="en-GB" dirty="0"/>
          </a:p>
          <a:p>
            <a:r>
              <a:rPr lang="en-GB" dirty="0"/>
              <a:t>Want of fixed doctrine? Yet </a:t>
            </a:r>
            <a:r>
              <a:rPr lang="en-GB" i="1" dirty="0"/>
              <a:t>Re Price</a:t>
            </a:r>
            <a:r>
              <a:rPr lang="en-GB" dirty="0"/>
              <a:t> [1943] Ch (Rudolf Steiner)</a:t>
            </a:r>
          </a:p>
          <a:p>
            <a:endParaRPr lang="en-GB" dirty="0"/>
          </a:p>
          <a:p>
            <a:r>
              <a:rPr lang="en-GB" i="1" dirty="0"/>
              <a:t>AG v  v Hutton</a:t>
            </a:r>
            <a:r>
              <a:rPr lang="en-GB" dirty="0"/>
              <a:t> (1844) Dr. 480 &amp;; 7 Irish Equity Report 612;</a:t>
            </a:r>
            <a:r>
              <a:rPr lang="en-GB" i="1" dirty="0"/>
              <a:t> AG v Anderson</a:t>
            </a:r>
            <a:r>
              <a:rPr lang="en-GB" dirty="0"/>
              <a:t> 1888) 59 LJ; Ch;  543, 546, 547.</a:t>
            </a:r>
          </a:p>
          <a:p>
            <a:pPr marL="0" indent="0">
              <a:buNone/>
            </a:pPr>
            <a:r>
              <a:rPr lang="en-GB" dirty="0"/>
              <a:t> </a:t>
            </a:r>
          </a:p>
          <a:p>
            <a:r>
              <a:rPr lang="en-GB" dirty="0"/>
              <a:t>Why lean to invalidity rather than validity? Charity Commission should lean to charity </a:t>
            </a:r>
          </a:p>
          <a:p>
            <a:pPr marL="0" indent="0">
              <a:buNone/>
            </a:pPr>
            <a:r>
              <a:rPr lang="en-GB" dirty="0"/>
              <a:t> </a:t>
            </a:r>
          </a:p>
          <a:p>
            <a:r>
              <a:rPr lang="en-GB" dirty="0"/>
              <a:t>Why improperly presume possibility of potential breach of trust given trustees’ overriding and statutory duties ? </a:t>
            </a:r>
          </a:p>
          <a:p>
            <a:pPr marL="0" indent="0">
              <a:buNone/>
            </a:pPr>
            <a:r>
              <a:rPr lang="en-GB" dirty="0"/>
              <a:t> </a:t>
            </a:r>
          </a:p>
          <a:p>
            <a:r>
              <a:rPr lang="en-GB" dirty="0"/>
              <a:t>No wonder compromise supervened!</a:t>
            </a:r>
          </a:p>
          <a:p>
            <a:endParaRPr lang="en-GB" dirty="0"/>
          </a:p>
        </p:txBody>
      </p:sp>
    </p:spTree>
    <p:extLst>
      <p:ext uri="{BB962C8B-B14F-4D97-AF65-F5344CB8AC3E}">
        <p14:creationId xmlns:p14="http://schemas.microsoft.com/office/powerpoint/2010/main" val="418967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D3DF-AD38-4AEF-A607-FC24DE353092}"/>
              </a:ext>
            </a:extLst>
          </p:cNvPr>
          <p:cNvSpPr>
            <a:spLocks noGrp="1"/>
          </p:cNvSpPr>
          <p:nvPr>
            <p:ph type="title"/>
          </p:nvPr>
        </p:nvSpPr>
        <p:spPr/>
        <p:txBody>
          <a:bodyPr>
            <a:normAutofit fontScale="90000"/>
          </a:bodyPr>
          <a:lstStyle/>
          <a:p>
            <a:pPr algn="ctr"/>
            <a:br>
              <a:rPr lang="en-GB" b="1" dirty="0"/>
            </a:br>
            <a:r>
              <a:rPr lang="en-GB" b="1" dirty="0"/>
              <a:t>The Human Dignity Trust Case</a:t>
            </a:r>
            <a:br>
              <a:rPr lang="en-GB" dirty="0"/>
            </a:br>
            <a:endParaRPr lang="en-GB" dirty="0"/>
          </a:p>
        </p:txBody>
      </p:sp>
      <p:sp>
        <p:nvSpPr>
          <p:cNvPr id="3" name="Content Placeholder 2">
            <a:extLst>
              <a:ext uri="{FF2B5EF4-FFF2-40B4-BE49-F238E27FC236}">
                <a16:creationId xmlns:a16="http://schemas.microsoft.com/office/drawing/2014/main" id="{156DD437-8CF4-4258-8A8A-FEA3463EA3A5}"/>
              </a:ext>
            </a:extLst>
          </p:cNvPr>
          <p:cNvSpPr>
            <a:spLocks noGrp="1"/>
          </p:cNvSpPr>
          <p:nvPr>
            <p:ph idx="1"/>
          </p:nvPr>
        </p:nvSpPr>
        <p:spPr>
          <a:xfrm>
            <a:off x="838200" y="1825625"/>
            <a:ext cx="10515600" cy="4667250"/>
          </a:xfrm>
        </p:spPr>
        <p:txBody>
          <a:bodyPr>
            <a:normAutofit fontScale="25000" lnSpcReduction="20000"/>
          </a:bodyPr>
          <a:lstStyle/>
          <a:p>
            <a:r>
              <a:rPr lang="en-GB" sz="9600" dirty="0"/>
              <a:t>Though only a first-tier decision perhaps over cautiously said to have, or to be of, no precedent value </a:t>
            </a:r>
          </a:p>
          <a:p>
            <a:pPr marL="0" indent="0">
              <a:buNone/>
            </a:pPr>
            <a:r>
              <a:rPr lang="en-GB" sz="9600" dirty="0"/>
              <a:t> </a:t>
            </a:r>
          </a:p>
          <a:p>
            <a:r>
              <a:rPr lang="en-GB" sz="9600" dirty="0"/>
              <a:t>Yet for potential litigants and their counsel it is a very important case. See arguments of counsel. It is a likely reference point for future all the same </a:t>
            </a:r>
          </a:p>
          <a:p>
            <a:endParaRPr lang="en-GB" sz="9600" dirty="0"/>
          </a:p>
          <a:p>
            <a:r>
              <a:rPr lang="en-GB" sz="9600" dirty="0"/>
              <a:t>Litigating human rights and their interface with charity is an important enough issue to go to the upper tribunal </a:t>
            </a:r>
          </a:p>
          <a:p>
            <a:pPr marL="0" indent="0">
              <a:buNone/>
            </a:pPr>
            <a:r>
              <a:rPr lang="en-GB" sz="9600" dirty="0"/>
              <a:t> </a:t>
            </a:r>
          </a:p>
          <a:p>
            <a:r>
              <a:rPr lang="en-GB" sz="9600" dirty="0"/>
              <a:t>Sadly there was inequality of arms: AG not a party nor Revenue or nor any other interest group</a:t>
            </a:r>
          </a:p>
          <a:p>
            <a:pPr marL="0" indent="0">
              <a:buNone/>
            </a:pPr>
            <a:r>
              <a:rPr lang="en-GB" sz="9600" dirty="0"/>
              <a:t> </a:t>
            </a:r>
          </a:p>
          <a:p>
            <a:r>
              <a:rPr lang="en-GB" sz="9600" dirty="0"/>
              <a:t>Considerable very thorough and welcome coverage of arguments of counsel and unchallenged expert evidence and conclusions </a:t>
            </a:r>
          </a:p>
          <a:p>
            <a:pPr marL="0" indent="0">
              <a:buNone/>
            </a:pPr>
            <a:r>
              <a:rPr lang="en-GB" sz="6000" b="1" dirty="0"/>
              <a:t> </a:t>
            </a:r>
            <a:endParaRPr lang="en-GB" sz="6000" dirty="0"/>
          </a:p>
          <a:p>
            <a:endParaRPr lang="en-GB" dirty="0"/>
          </a:p>
        </p:txBody>
      </p:sp>
    </p:spTree>
    <p:extLst>
      <p:ext uri="{BB962C8B-B14F-4D97-AF65-F5344CB8AC3E}">
        <p14:creationId xmlns:p14="http://schemas.microsoft.com/office/powerpoint/2010/main" val="6800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8CFD0-08AC-459D-BA78-E6CEC5406985}"/>
              </a:ext>
            </a:extLst>
          </p:cNvPr>
          <p:cNvSpPr>
            <a:spLocks noGrp="1"/>
          </p:cNvSpPr>
          <p:nvPr>
            <p:ph type="title"/>
          </p:nvPr>
        </p:nvSpPr>
        <p:spPr/>
        <p:txBody>
          <a:bodyPr>
            <a:normAutofit fontScale="90000"/>
          </a:bodyPr>
          <a:lstStyle/>
          <a:p>
            <a:pPr algn="ctr"/>
            <a:br>
              <a:rPr lang="en-GB" dirty="0"/>
            </a:br>
            <a:r>
              <a:rPr lang="en-GB" dirty="0"/>
              <a:t>The Human Dignity Trust case: contd.  </a:t>
            </a:r>
            <a:br>
              <a:rPr lang="en-GB" dirty="0"/>
            </a:br>
            <a:endParaRPr lang="en-GB" dirty="0"/>
          </a:p>
        </p:txBody>
      </p:sp>
      <p:sp>
        <p:nvSpPr>
          <p:cNvPr id="3" name="Content Placeholder 2">
            <a:extLst>
              <a:ext uri="{FF2B5EF4-FFF2-40B4-BE49-F238E27FC236}">
                <a16:creationId xmlns:a16="http://schemas.microsoft.com/office/drawing/2014/main" id="{6CED83C1-018E-4127-90D0-B447C5F5F36B}"/>
              </a:ext>
            </a:extLst>
          </p:cNvPr>
          <p:cNvSpPr>
            <a:spLocks noGrp="1"/>
          </p:cNvSpPr>
          <p:nvPr>
            <p:ph idx="1"/>
          </p:nvPr>
        </p:nvSpPr>
        <p:spPr>
          <a:xfrm>
            <a:off x="838200" y="1825624"/>
            <a:ext cx="10515600" cy="4415687"/>
          </a:xfrm>
        </p:spPr>
        <p:txBody>
          <a:bodyPr>
            <a:normAutofit fontScale="85000" lnSpcReduction="20000"/>
          </a:bodyPr>
          <a:lstStyle/>
          <a:p>
            <a:r>
              <a:rPr lang="en-GB" dirty="0"/>
              <a:t>No less than eight issues: judgment runs to 31 pages, several more appendix pages on issues generated by the objects </a:t>
            </a:r>
          </a:p>
          <a:p>
            <a:pPr marL="0" indent="0">
              <a:buNone/>
            </a:pPr>
            <a:r>
              <a:rPr lang="en-GB" dirty="0"/>
              <a:t> </a:t>
            </a:r>
          </a:p>
          <a:p>
            <a:r>
              <a:rPr lang="en-GB" u="sng" dirty="0"/>
              <a:t>Object one </a:t>
            </a:r>
            <a:r>
              <a:rPr lang="en-GB" dirty="0"/>
              <a:t>(held clearly charitable and requiring no further extrinsic evidence) </a:t>
            </a:r>
          </a:p>
          <a:p>
            <a:endParaRPr lang="en-GB" dirty="0"/>
          </a:p>
          <a:p>
            <a:r>
              <a:rPr lang="en-GB" dirty="0"/>
              <a:t>“</a:t>
            </a:r>
            <a:r>
              <a:rPr lang="en-GB" i="1" dirty="0"/>
              <a:t>to promote and protect human rights (as set out in the Universal Declaration of Human Rights and subsequent United Nations Conventions and Declarations throughout the world”)</a:t>
            </a:r>
          </a:p>
          <a:p>
            <a:endParaRPr lang="en-GB" i="1" dirty="0"/>
          </a:p>
          <a:p>
            <a:r>
              <a:rPr lang="en-GB" u="sng" dirty="0"/>
              <a:t>Object two </a:t>
            </a:r>
            <a:r>
              <a:rPr lang="en-GB" dirty="0"/>
              <a:t>“</a:t>
            </a:r>
            <a:r>
              <a:rPr lang="en-GB" i="1" dirty="0"/>
              <a:t>to promote the sound administration of the law” </a:t>
            </a:r>
          </a:p>
          <a:p>
            <a:endParaRPr lang="en-GB" i="1" dirty="0"/>
          </a:p>
          <a:p>
            <a:r>
              <a:rPr lang="en-GB" dirty="0"/>
              <a:t>There was sufficient clarity in the clause directed </a:t>
            </a:r>
          </a:p>
          <a:p>
            <a:pPr marL="0" indent="0">
              <a:buNone/>
            </a:pPr>
            <a:endParaRPr lang="en-GB" dirty="0"/>
          </a:p>
          <a:p>
            <a:endParaRPr lang="en-GB" dirty="0"/>
          </a:p>
        </p:txBody>
      </p:sp>
    </p:spTree>
    <p:extLst>
      <p:ext uri="{BB962C8B-B14F-4D97-AF65-F5344CB8AC3E}">
        <p14:creationId xmlns:p14="http://schemas.microsoft.com/office/powerpoint/2010/main" val="4294798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697</Words>
  <Application>Microsoft Office PowerPoint</Application>
  <PresentationFormat>Widescreen</PresentationFormat>
  <Paragraphs>143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Public Benefit and Religion </vt:lpstr>
      <vt:lpstr>Contextual 21st Century Policy Radicalism and Topical Worries </vt:lpstr>
      <vt:lpstr>  Introduction: purpose of draft paper  </vt:lpstr>
      <vt:lpstr> Purpose of draft paper – contd.  </vt:lpstr>
      <vt:lpstr> The Compromised Preston Down Trust Case (Plymouth Brethren)  </vt:lpstr>
      <vt:lpstr>Advancement of the Christian Religion</vt:lpstr>
      <vt:lpstr>Advancement of the Christian Religion: contd. </vt:lpstr>
      <vt:lpstr> The Human Dignity Trust Case </vt:lpstr>
      <vt:lpstr> The Human Dignity Trust case: contd.   </vt:lpstr>
      <vt:lpstr>The Human Dignity Trust case (contd.)</vt:lpstr>
      <vt:lpstr>  Charity’s purposes not political because not changing the law: para 99  </vt:lpstr>
      <vt:lpstr>Charity’s purposes not political because not changing the law: contd. </vt:lpstr>
      <vt:lpstr> The Greenpeace NZ case in NZ Supreme Court </vt:lpstr>
      <vt:lpstr>The Greenpeace NZ case: contd. </vt:lpstr>
      <vt:lpstr>The dangers of common memberships of those in activist campaigning Think Tanks and those in educational human rights research groups  </vt:lpstr>
      <vt:lpstr>The dangers of common memberships of those in activist campaigning Think Tanks and those in educational human rights research groups - contd.</vt:lpstr>
      <vt:lpstr>  Islamophobia as a hate crime and other questions    </vt:lpstr>
      <vt:lpstr> Islamophobia as a hate crime and other questions- contd.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Benefit and Religion</dc:title>
  <dc:creator>John&amp;Anne</dc:creator>
  <cp:lastModifiedBy>helenfox</cp:lastModifiedBy>
  <cp:revision>17</cp:revision>
  <dcterms:created xsi:type="dcterms:W3CDTF">2018-09-10T18:44:19Z</dcterms:created>
  <dcterms:modified xsi:type="dcterms:W3CDTF">2018-09-19T19:19:41Z</dcterms:modified>
</cp:coreProperties>
</file>